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906000" cy="6858000" type="A4"/>
  <p:notesSz cx="6797675" cy="9928225"/>
  <p:defaultTextStyle>
    <a:defPPr>
      <a:defRPr lang="el-GR"/>
    </a:defPPr>
    <a:lvl1pPr marL="0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26448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52896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79343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05791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32239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58687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2985135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11583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390"/>
    <a:srgbClr val="0E1866"/>
    <a:srgbClr val="0217B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9" autoAdjust="0"/>
    <p:restoredTop sz="86391" autoAdjust="0"/>
  </p:normalViewPr>
  <p:slideViewPr>
    <p:cSldViewPr>
      <p:cViewPr varScale="1">
        <p:scale>
          <a:sx n="70" d="100"/>
          <a:sy n="70" d="100"/>
        </p:scale>
        <p:origin x="-114" y="-588"/>
      </p:cViewPr>
      <p:guideLst>
        <p:guide orient="horz" pos="2161"/>
        <p:guide pos="31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1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485902" y="3886201"/>
            <a:ext cx="6934200" cy="17526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6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28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9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057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32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586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85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11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4/4/2018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4/4/2018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82505" y="4406901"/>
            <a:ext cx="8420101" cy="1362075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82505" y="2906715"/>
            <a:ext cx="8420101" cy="1500187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2644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528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793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70579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13223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55868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98513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41158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4/4/2018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95302" y="1600201"/>
            <a:ext cx="4375149" cy="452596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035551" y="1600201"/>
            <a:ext cx="4375149" cy="452596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4/4/2018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95300" y="1535115"/>
            <a:ext cx="4376871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6448" indent="0">
              <a:buNone/>
              <a:defRPr sz="1900" b="1"/>
            </a:lvl2pPr>
            <a:lvl3pPr marL="852896" indent="0">
              <a:buNone/>
              <a:defRPr sz="1700" b="1"/>
            </a:lvl3pPr>
            <a:lvl4pPr marL="1279343" indent="0">
              <a:buNone/>
              <a:defRPr sz="1500" b="1"/>
            </a:lvl4pPr>
            <a:lvl5pPr marL="1705791" indent="0">
              <a:buNone/>
              <a:defRPr sz="1500" b="1"/>
            </a:lvl5pPr>
            <a:lvl6pPr marL="2132239" indent="0">
              <a:buNone/>
              <a:defRPr sz="1500" b="1"/>
            </a:lvl6pPr>
            <a:lvl7pPr marL="2558687" indent="0">
              <a:buNone/>
              <a:defRPr sz="1500" b="1"/>
            </a:lvl7pPr>
            <a:lvl8pPr marL="2985135" indent="0">
              <a:buNone/>
              <a:defRPr sz="1500" b="1"/>
            </a:lvl8pPr>
            <a:lvl9pPr marL="3411583" indent="0">
              <a:buNone/>
              <a:defRPr sz="1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95300" y="2174877"/>
            <a:ext cx="4376871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032112" y="1535115"/>
            <a:ext cx="4378589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6448" indent="0">
              <a:buNone/>
              <a:defRPr sz="1900" b="1"/>
            </a:lvl2pPr>
            <a:lvl3pPr marL="852896" indent="0">
              <a:buNone/>
              <a:defRPr sz="1700" b="1"/>
            </a:lvl3pPr>
            <a:lvl4pPr marL="1279343" indent="0">
              <a:buNone/>
              <a:defRPr sz="1500" b="1"/>
            </a:lvl4pPr>
            <a:lvl5pPr marL="1705791" indent="0">
              <a:buNone/>
              <a:defRPr sz="1500" b="1"/>
            </a:lvl5pPr>
            <a:lvl6pPr marL="2132239" indent="0">
              <a:buNone/>
              <a:defRPr sz="1500" b="1"/>
            </a:lvl6pPr>
            <a:lvl7pPr marL="2558687" indent="0">
              <a:buNone/>
              <a:defRPr sz="1500" b="1"/>
            </a:lvl7pPr>
            <a:lvl8pPr marL="2985135" indent="0">
              <a:buNone/>
              <a:defRPr sz="1500" b="1"/>
            </a:lvl8pPr>
            <a:lvl9pPr marL="3411583" indent="0">
              <a:buNone/>
              <a:defRPr sz="1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032112" y="2174877"/>
            <a:ext cx="4378589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4/4/2018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4/4/2018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4/4/2018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95302" y="1435102"/>
            <a:ext cx="3259006" cy="4691062"/>
          </a:xfrm>
        </p:spPr>
        <p:txBody>
          <a:bodyPr/>
          <a:lstStyle>
            <a:lvl1pPr marL="0" indent="0">
              <a:buNone/>
              <a:defRPr sz="1300"/>
            </a:lvl1pPr>
            <a:lvl2pPr marL="426448" indent="0">
              <a:buNone/>
              <a:defRPr sz="1100"/>
            </a:lvl2pPr>
            <a:lvl3pPr marL="852896" indent="0">
              <a:buNone/>
              <a:defRPr sz="900"/>
            </a:lvl3pPr>
            <a:lvl4pPr marL="1279343" indent="0">
              <a:buNone/>
              <a:defRPr sz="800"/>
            </a:lvl4pPr>
            <a:lvl5pPr marL="1705791" indent="0">
              <a:buNone/>
              <a:defRPr sz="800"/>
            </a:lvl5pPr>
            <a:lvl6pPr marL="2132239" indent="0">
              <a:buNone/>
              <a:defRPr sz="800"/>
            </a:lvl6pPr>
            <a:lvl7pPr marL="2558687" indent="0">
              <a:buNone/>
              <a:defRPr sz="800"/>
            </a:lvl7pPr>
            <a:lvl8pPr marL="2985135" indent="0">
              <a:buNone/>
              <a:defRPr sz="800"/>
            </a:lvl8pPr>
            <a:lvl9pPr marL="3411583" indent="0">
              <a:buNone/>
              <a:defRPr sz="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4/4/2018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941645" y="612777"/>
            <a:ext cx="59436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26448" indent="0">
              <a:buNone/>
              <a:defRPr sz="2600"/>
            </a:lvl2pPr>
            <a:lvl3pPr marL="852896" indent="0">
              <a:buNone/>
              <a:defRPr sz="2300"/>
            </a:lvl3pPr>
            <a:lvl4pPr marL="1279343" indent="0">
              <a:buNone/>
              <a:defRPr sz="1900"/>
            </a:lvl4pPr>
            <a:lvl5pPr marL="1705791" indent="0">
              <a:buNone/>
              <a:defRPr sz="1900"/>
            </a:lvl5pPr>
            <a:lvl6pPr marL="2132239" indent="0">
              <a:buNone/>
              <a:defRPr sz="1900"/>
            </a:lvl6pPr>
            <a:lvl7pPr marL="2558687" indent="0">
              <a:buNone/>
              <a:defRPr sz="1900"/>
            </a:lvl7pPr>
            <a:lvl8pPr marL="2985135" indent="0">
              <a:buNone/>
              <a:defRPr sz="1900"/>
            </a:lvl8pPr>
            <a:lvl9pPr marL="3411583" indent="0">
              <a:buNone/>
              <a:defRPr sz="19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300"/>
            </a:lvl1pPr>
            <a:lvl2pPr marL="426448" indent="0">
              <a:buNone/>
              <a:defRPr sz="1100"/>
            </a:lvl2pPr>
            <a:lvl3pPr marL="852896" indent="0">
              <a:buNone/>
              <a:defRPr sz="900"/>
            </a:lvl3pPr>
            <a:lvl4pPr marL="1279343" indent="0">
              <a:buNone/>
              <a:defRPr sz="800"/>
            </a:lvl4pPr>
            <a:lvl5pPr marL="1705791" indent="0">
              <a:buNone/>
              <a:defRPr sz="800"/>
            </a:lvl5pPr>
            <a:lvl6pPr marL="2132239" indent="0">
              <a:buNone/>
              <a:defRPr sz="800"/>
            </a:lvl6pPr>
            <a:lvl7pPr marL="2558687" indent="0">
              <a:buNone/>
              <a:defRPr sz="800"/>
            </a:lvl7pPr>
            <a:lvl8pPr marL="2985135" indent="0">
              <a:buNone/>
              <a:defRPr sz="800"/>
            </a:lvl8pPr>
            <a:lvl9pPr marL="3411583" indent="0">
              <a:buNone/>
              <a:defRPr sz="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4/4/2018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4/4/2018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181852" y="274640"/>
            <a:ext cx="222885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21451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4/4/2018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95301" y="274639"/>
            <a:ext cx="8915400" cy="1143001"/>
          </a:xfrm>
          <a:prstGeom prst="rect">
            <a:avLst/>
          </a:prstGeom>
        </p:spPr>
        <p:txBody>
          <a:bodyPr vert="horz" lIns="85290" tIns="42645" rIns="85290" bIns="42645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95301" y="1600201"/>
            <a:ext cx="8915400" cy="4525963"/>
          </a:xfrm>
          <a:prstGeom prst="rect">
            <a:avLst/>
          </a:prstGeom>
        </p:spPr>
        <p:txBody>
          <a:bodyPr vert="horz" lIns="85290" tIns="42645" rIns="85290" bIns="42645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95302" y="6356352"/>
            <a:ext cx="2311400" cy="365125"/>
          </a:xfrm>
          <a:prstGeom prst="rect">
            <a:avLst/>
          </a:prstGeom>
        </p:spPr>
        <p:txBody>
          <a:bodyPr vert="horz" lIns="85290" tIns="42645" rIns="85290" bIns="42645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7C91B-D846-4F8E-B022-18946367874B}" type="datetimeFigureOut">
              <a:rPr lang="el-GR" smtClean="0"/>
              <a:pPr/>
              <a:t>4/4/2018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 vert="horz" lIns="85290" tIns="42645" rIns="85290" bIns="42645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099302" y="6356352"/>
            <a:ext cx="2311400" cy="365125"/>
          </a:xfrm>
          <a:prstGeom prst="rect">
            <a:avLst/>
          </a:prstGeom>
        </p:spPr>
        <p:txBody>
          <a:bodyPr vert="horz" lIns="85290" tIns="42645" rIns="85290" bIns="42645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52896" rtl="0" eaLnBrk="1" latinLnBrk="0" hangingPunct="1">
        <a:spcBef>
          <a:spcPct val="0"/>
        </a:spcBef>
        <a:buNone/>
        <a:defRPr sz="4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9836" indent="-319836" algn="l" defTabSz="852896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2977" indent="-266530" algn="l" defTabSz="852896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66120" indent="-213224" algn="l" defTabSz="85289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492568" indent="-213224" algn="l" defTabSz="852896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9016" indent="-213224" algn="l" defTabSz="852896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45464" indent="-213224" algn="l" defTabSz="852896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71911" indent="-213224" algn="l" defTabSz="852896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59" indent="-213224" algn="l" defTabSz="852896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24807" indent="-213224" algn="l" defTabSz="852896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6448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2896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343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05791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32239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58687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85135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11583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3255832"/>
              </p:ext>
            </p:extLst>
          </p:nvPr>
        </p:nvGraphicFramePr>
        <p:xfrm>
          <a:off x="56455" y="-1"/>
          <a:ext cx="9864000" cy="6858002"/>
        </p:xfrm>
        <a:graphic>
          <a:graphicData uri="http://schemas.openxmlformats.org/drawingml/2006/table">
            <a:tbl>
              <a:tblPr/>
              <a:tblGrid>
                <a:gridCol w="1605498"/>
                <a:gridCol w="1711200"/>
                <a:gridCol w="3693440"/>
                <a:gridCol w="838735"/>
                <a:gridCol w="2015127"/>
              </a:tblGrid>
              <a:tr h="1162167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b="1" i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ΥΠΟΔΕΙΓΜΑ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b="1" i="1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ΜΟΝΙΜΗ-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b="1" i="1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ΕΠΕΞΗΓΗΜΑΤΙΚΗ  ΠΙΝΑΚΙΔΑ</a:t>
                      </a:r>
                      <a:endParaRPr lang="el-GR" sz="900" b="1" i="1" baseline="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b="1" i="1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84138" marR="0" indent="0" algn="l" defTabSz="852896" rtl="0" eaLnBrk="1" fontAlgn="auto" latinLnBrk="0" hangingPunct="1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baseline="0" dirty="0" smtClean="0">
                        <a:solidFill>
                          <a:srgbClr val="002060"/>
                        </a:solidFill>
                        <a:latin typeface="Arial" pitchFamily="34" charset="0"/>
                        <a:ea typeface="TrebuchetMS"/>
                        <a:cs typeface="Arial" pitchFamily="34" charset="0"/>
                      </a:endParaRPr>
                    </a:p>
                    <a:p>
                      <a:pPr marL="987425" marR="0" indent="0" algn="l" defTabSz="1346200" rtl="0" eaLnBrk="1" fontAlgn="auto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900" b="1" baseline="0" dirty="0" smtClean="0">
                          <a:solidFill>
                            <a:srgbClr val="142390"/>
                          </a:solidFill>
                          <a:latin typeface="Trebuchet MS" panose="020B0603020202020204" pitchFamily="34" charset="0"/>
                          <a:ea typeface="TrebuchetMS"/>
                          <a:cs typeface="Arial" pitchFamily="34" charset="0"/>
                        </a:rPr>
                        <a:t> Περιφέρεια Δυτικής Ελλάδας</a:t>
                      </a:r>
                    </a:p>
                  </a:txBody>
                  <a:tcPr marL="62927" marR="62927" marT="0" marB="0">
                    <a:lnL w="285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 marL="62927" marR="62927" marT="0" marB="0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05774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93663" indent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/>
                      </a:pPr>
                      <a:endParaRPr lang="el-GR" sz="800" b="1" baseline="0" dirty="0" smtClean="0">
                        <a:solidFill>
                          <a:srgbClr val="000080"/>
                        </a:solidFill>
                        <a:latin typeface="Trebuchet MS"/>
                        <a:ea typeface="TrebuchetMS"/>
                        <a:cs typeface="Arial"/>
                      </a:endParaRPr>
                    </a:p>
                    <a:p>
                      <a:pPr marL="93663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l-GR" sz="16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«ΠΡΟΓΡΑΜΜΑ ΑΓΡΟΤΙΚΗΣ ΑΝΑΠΤΥΞΗΣ (ΠΑΑ)  2014-2020»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 </a:t>
                      </a:r>
                      <a:endParaRPr lang="el-GR" sz="1600" b="1" baseline="0" dirty="0" smtClean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Arial"/>
                      </a:endParaRPr>
                    </a:p>
                    <a:p>
                      <a:pPr marL="93663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l-GR" sz="16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«ΠΡΟΓΡΑΜΜΑ ΑΓΡΟΤΙΚΗΣ ΑΝΑΠΤΥΞΗΣ (ΠΑΑ)  2007-2013»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 </a:t>
                      </a:r>
                      <a:endParaRPr lang="el-GR" sz="1600" b="1" baseline="0" dirty="0" smtClean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Arial"/>
                      </a:endParaRPr>
                    </a:p>
                    <a:p>
                      <a:pPr marL="84138" marR="0" indent="0" algn="l" defTabSz="852896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ea typeface="TrebuchetMS"/>
                        <a:cs typeface="Arial"/>
                      </a:endParaRPr>
                    </a:p>
                    <a:p>
                      <a:pPr marL="84138" marR="0" indent="0" algn="l" defTabSz="852896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90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ea typeface="TrebuchetMS"/>
                        <a:cs typeface="Arial"/>
                      </a:endParaRPr>
                    </a:p>
                    <a:p>
                      <a:pPr marL="84138" indent="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l-GR" sz="2000" b="1" dirty="0" smtClean="0">
                          <a:latin typeface="Trebuchet MS" panose="020B0603020202020204" pitchFamily="34" charset="0"/>
                          <a:ea typeface="Calibri"/>
                          <a:cs typeface="Times New Roman"/>
                        </a:rPr>
                        <a:t>ΔΗΜΟΣ</a:t>
                      </a:r>
                      <a:r>
                        <a:rPr lang="el-GR" sz="2000" b="1" baseline="0" dirty="0" smtClean="0">
                          <a:latin typeface="Trebuchet MS" panose="020B0603020202020204" pitchFamily="34" charset="0"/>
                          <a:ea typeface="Calibri"/>
                          <a:cs typeface="Times New Roman"/>
                        </a:rPr>
                        <a:t>  ΘΕΡΜΟΥ</a:t>
                      </a:r>
                      <a:endParaRPr lang="en-US" sz="2000" b="1" baseline="0" dirty="0" smtClean="0"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  <a:p>
                      <a:pPr marL="84138" indent="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endParaRPr lang="el-GR" sz="1700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84138" indent="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GB" sz="17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ΜΕΤΑΤΡΟΠΗ ΚΤΙΡΙΟΥ ΠΡΩΗΝ ΔΗΜΟΤΙΚΟΥ ΣΧΟΛΕΙΟΥ ΑΡΓΥΡΟΥ ΠΗΓΑΔΙΟΥ ΔΗΜΟΥ ΘΕΡΜΟΥ ΣΕ ΤΟΠΙΚΟ ΕΚΘΕΤΗΡΙΟ ΚΑΙ ΧΩΡΟ ΠΕΡΙΒΑΛΛΟΝΤΙΚΗΣ ΕΥΑΙΣΘΗΤΟΠΟΙΗΣΗΣ ΚΑΙ ΑΝΑΔΕΙΞΗΣ ΑΓΡΟΤΙΚΗΣ ΚΑΙ ΠΟΛΙΤΙΣΤΙΚΗΣ ΚΛΗΡΟΝΟΜΙΑΣ</a:t>
                      </a:r>
                      <a:endParaRPr lang="en-US" sz="1400" b="1" dirty="0" smtClean="0"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  <a:p>
                      <a:pPr marL="180975" indent="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r>
                        <a:rPr lang="el-GR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7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Διατήρηση</a:t>
                      </a:r>
                      <a:r>
                        <a:rPr lang="el-GR" sz="1700" kern="1200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7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και</a:t>
                      </a:r>
                      <a:r>
                        <a:rPr lang="el-GR" sz="1700" kern="1200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7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Αναβάθμιση</a:t>
                      </a:r>
                      <a:r>
                        <a:rPr lang="el-GR" sz="1700" kern="1200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 της</a:t>
                      </a:r>
                      <a:r>
                        <a:rPr lang="el-GR" sz="17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Αγροτικής</a:t>
                      </a:r>
                      <a:r>
                        <a:rPr lang="el-GR" sz="1700" kern="1200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70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Κληρονομιάς</a:t>
                      </a:r>
                      <a:r>
                        <a:rPr lang="el-GR" sz="1600" b="1" kern="1200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endParaRPr lang="el-GR" sz="1700" kern="1200" baseline="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l-GR" sz="1700" kern="1200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endParaRPr lang="el-GR" sz="1200" b="1" baseline="0" dirty="0" smtClean="0">
                        <a:solidFill>
                          <a:schemeClr val="tx1"/>
                        </a:solidFill>
                        <a:latin typeface="Trebuchet MS"/>
                        <a:ea typeface="TrebuchetMS"/>
                        <a:cs typeface="Arial"/>
                      </a:endParaRPr>
                    </a:p>
                    <a:p>
                      <a:pPr marL="84138" indent="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l-GR" sz="12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Με </a:t>
                      </a:r>
                      <a:r>
                        <a:rPr lang="el-GR" sz="1200" b="1" baseline="0" dirty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τη συγχρηματοδότηση της Ελλάδας 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&amp; </a:t>
                      </a:r>
                      <a:r>
                        <a:rPr lang="el-GR" sz="12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της </a:t>
                      </a:r>
                      <a:r>
                        <a:rPr lang="el-GR" sz="1200" b="1" baseline="0" dirty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Ευρωπαϊκής </a:t>
                      </a:r>
                      <a:r>
                        <a:rPr lang="el-GR" sz="12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Ένωσης</a:t>
                      </a:r>
                      <a:endParaRPr lang="el-GR" sz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 w="285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163809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85725" indent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el-GR" sz="1800" b="1" baseline="0" dirty="0" smtClean="0">
                        <a:solidFill>
                          <a:srgbClr val="000080"/>
                        </a:solidFill>
                        <a:latin typeface="Arial"/>
                        <a:ea typeface="TrebuchetMS"/>
                        <a:cs typeface="Times New Roman"/>
                      </a:endParaRPr>
                    </a:p>
                    <a:p>
                      <a:pPr marL="85725" indent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l-GR" sz="1600" b="1" baseline="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TrebuchetMS"/>
                          <a:cs typeface="Times New Roman"/>
                        </a:rPr>
                        <a:t>Ευρωπαϊκή </a:t>
                      </a:r>
                      <a:r>
                        <a:rPr lang="el-GR" sz="1600" b="1" baseline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TrebuchetMS"/>
                          <a:cs typeface="Times New Roman"/>
                        </a:rPr>
                        <a:t>Ένωση</a:t>
                      </a:r>
                      <a:endParaRPr lang="el-GR" sz="1600" baseline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  <a:p>
                      <a:pPr marL="85725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200" b="1" baseline="0" dirty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Ευρωπαϊκό </a:t>
                      </a:r>
                      <a:r>
                        <a:rPr lang="el-GR" sz="12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 Γεωργικό  Ταμείο </a:t>
                      </a:r>
                    </a:p>
                    <a:p>
                      <a:pPr marL="85725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2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Αγροτικής Ανάπτυξης</a:t>
                      </a:r>
                      <a:endParaRPr lang="el-GR" sz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 w="285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79388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l-GR" sz="18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79388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6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12 - Εικόνα" descr="Copy of gr_big_ΣΗΜΑΙ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4348" y="188639"/>
            <a:ext cx="1206697" cy="792089"/>
          </a:xfrm>
          <a:prstGeom prst="rect">
            <a:avLst/>
          </a:prstGeom>
          <a:noFill/>
        </p:spPr>
      </p:pic>
      <p:pic>
        <p:nvPicPr>
          <p:cNvPr id="7" name="2 - Εικόνα" descr="EU-FLAG jaune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7489" y="5517232"/>
            <a:ext cx="1347319" cy="936104"/>
          </a:xfrm>
          <a:prstGeom prst="rect">
            <a:avLst/>
          </a:prstGeom>
          <a:noFill/>
        </p:spPr>
      </p:pic>
      <p:pic>
        <p:nvPicPr>
          <p:cNvPr id="9" name="Εικόνα 8" descr="C:\Users\masvoula\AppData\Local\Microsoft\Windows\Temporary Internet Files\Content.Word\espa1420_print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89223" y="188640"/>
            <a:ext cx="1488313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39148" y="5365118"/>
            <a:ext cx="1515387" cy="1492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75</Words>
  <Application>Microsoft Office PowerPoint</Application>
  <PresentationFormat>Α4 (210x297 χιλ.)</PresentationFormat>
  <Paragraphs>26</Paragraphs>
  <Slides>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2" baseType="lpstr">
      <vt:lpstr>Θέμα του Office</vt:lpstr>
      <vt:lpstr>Διαφάνεια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Ειρήνη Μάσβουλα</dc:creator>
  <cp:lastModifiedBy>Nikos</cp:lastModifiedBy>
  <cp:revision>103</cp:revision>
  <cp:lastPrinted>2016-03-07T20:17:44Z</cp:lastPrinted>
  <dcterms:created xsi:type="dcterms:W3CDTF">2012-03-26T08:32:13Z</dcterms:created>
  <dcterms:modified xsi:type="dcterms:W3CDTF">2018-04-04T04:36:21Z</dcterms:modified>
</cp:coreProperties>
</file>